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91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5" r:id="rId45"/>
    <p:sldId id="304" r:id="rId46"/>
    <p:sldId id="302" r:id="rId47"/>
    <p:sldId id="303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6" r:id="rId57"/>
    <p:sldId id="314" r:id="rId58"/>
    <p:sldId id="317" r:id="rId59"/>
    <p:sldId id="318" r:id="rId60"/>
    <p:sldId id="319" r:id="rId61"/>
    <p:sldId id="320" r:id="rId62"/>
    <p:sldId id="322" r:id="rId63"/>
    <p:sldId id="321" r:id="rId64"/>
    <p:sldId id="333" r:id="rId65"/>
    <p:sldId id="334" r:id="rId66"/>
    <p:sldId id="335" r:id="rId67"/>
    <p:sldId id="323" r:id="rId68"/>
    <p:sldId id="326" r:id="rId69"/>
    <p:sldId id="325" r:id="rId70"/>
    <p:sldId id="328" r:id="rId71"/>
    <p:sldId id="327" r:id="rId72"/>
    <p:sldId id="329" r:id="rId73"/>
    <p:sldId id="330" r:id="rId74"/>
    <p:sldId id="331" r:id="rId75"/>
    <p:sldId id="332" r:id="rId76"/>
    <p:sldId id="336" r:id="rId77"/>
    <p:sldId id="338" r:id="rId78"/>
    <p:sldId id="339" r:id="rId79"/>
    <p:sldId id="340" r:id="rId80"/>
    <p:sldId id="341" r:id="rId81"/>
    <p:sldId id="342" r:id="rId82"/>
    <p:sldId id="343" r:id="rId83"/>
    <p:sldId id="344" r:id="rId84"/>
    <p:sldId id="337" r:id="rId85"/>
    <p:sldId id="345" r:id="rId86"/>
    <p:sldId id="347" r:id="rId87"/>
    <p:sldId id="348" r:id="rId88"/>
    <p:sldId id="346" r:id="rId89"/>
    <p:sldId id="350" r:id="rId90"/>
    <p:sldId id="349" r:id="rId91"/>
    <p:sldId id="351" r:id="rId92"/>
    <p:sldId id="352" r:id="rId93"/>
    <p:sldId id="354" r:id="rId94"/>
    <p:sldId id="355" r:id="rId95"/>
    <p:sldId id="353" r:id="rId96"/>
    <p:sldId id="356" r:id="rId97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E47"/>
    <a:srgbClr val="5EA5C7"/>
    <a:srgbClr val="FFFFFF"/>
    <a:srgbClr val="AECAAC"/>
    <a:srgbClr val="E97E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63"/>
    <p:restoredTop sz="90483"/>
  </p:normalViewPr>
  <p:slideViewPr>
    <p:cSldViewPr snapToGrid="0" snapToObjects="1">
      <p:cViewPr varScale="1">
        <p:scale>
          <a:sx n="160" d="100"/>
          <a:sy n="160" d="100"/>
        </p:scale>
        <p:origin x="8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0B4D0-AC14-8D41-B42F-CDF13317A85E}" type="datetimeFigureOut">
              <a:rPr lang="en-PT" smtClean="0"/>
              <a:t>19/04/2023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931C-52E6-4C44-B1F4-F33C2160C3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469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4361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5727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430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79110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84938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4460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8259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271126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16720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99799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81015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0890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3795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743608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44146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Based on this comparison, let us see what are the consequences of using BBCS based protocol into an MPC system</a:t>
            </a:r>
            <a:r>
              <a:rPr lang="en-PT"/>
              <a:t>. 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04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199441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9148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89001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7258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79193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5328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22160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807329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74816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8719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54704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27584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OK é diferente de ROT porque Alice não tem a mesagem definida. De qualquer forma redução de OT a OK e a bit-ROT tem os mesmos passos (é igual em tudo).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72307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2301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2628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14201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081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29950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233732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1203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0944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26222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  <a:p>
            <a:endParaRPr lang="en-PT" dirty="0"/>
          </a:p>
          <a:p>
            <a:r>
              <a:rPr lang="en-PT" dirty="0"/>
              <a:t>VOLE -&gt; OT Ext from here </a:t>
            </a:r>
            <a:r>
              <a:rPr lang="en-GB" dirty="0"/>
              <a:t>https://</a:t>
            </a:r>
            <a:r>
              <a:rPr lang="en-GB" dirty="0" err="1"/>
              <a:t>eprint.iacr.org</a:t>
            </a:r>
            <a:r>
              <a:rPr lang="en-GB" dirty="0"/>
              <a:t>/2022/192.pdf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64740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1848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I will just focus on the the OLE protocol because the generalizations I presented in the PhD work are heavely based on OLE and I want to give a highlevel overview of the UC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753719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841307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436322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0883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39450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84797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4947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operators are a combination of shift operators in the computational basis and in the dual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8887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53229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5333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30872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129221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87992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847673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6649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04137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18865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345992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07061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19831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681409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90827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6905463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84235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616711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02164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410203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234215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64812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54579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85924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523385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394298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8149057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6657380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841611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71565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872189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555117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631640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This is obviously not indistinguishable because there is no trnascript between the 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11314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55734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0454480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17244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535630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156540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810132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28461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3721581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5229343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53683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3962958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899636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35783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9925-82A9-7644-A905-47A40695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896B1-143A-FD43-88E2-F6C5B3153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B1CE-7EA9-A24C-A08D-16500708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1BBA-0793-3145-BADC-A662D3C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13A5-0574-6946-8E35-24A07D4F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DBE3-4931-594C-90D6-EB52D227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46BCB-7A85-6F4C-B54C-CF1C89E0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8C39-4A84-AB40-9E23-30918E47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61D6-D468-D14F-AB44-6CDE7A89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4F35-C0CA-E842-915E-12851102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4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042DB-24CC-9E4F-856A-A164C098B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88603-E688-2C48-800B-62727FB7A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232A-9AB1-D843-8F0D-A596BE8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94D2A-EAF9-3144-94D6-93161DB7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11E0-B888-DA45-9168-0F33970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4B86-CFDF-2746-A483-49C05B8B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8733-1509-654D-9317-11838331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97FD-762C-7D45-A503-71FC0E42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58F6-FC98-0147-8B88-184172B9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1129-4736-4146-A6FC-8F9E5EF4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DAA3-B115-8B42-BCF3-C2C31797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37A60-73AE-8D4F-BFBB-5DA21712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88EB-98A4-2746-9D12-B415ED75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8CFC2-0AF7-3D40-B761-541B7E88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B84A-3E3B-D540-A344-5937C981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DD76-DBF1-8849-B487-2186F2DD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EB5E-046D-1C4B-A916-4E6EA8E92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9CCC8-56C4-1741-BAD2-64122EAF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91BAD-D24D-E94A-A940-6F030E55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36B42-DE37-BA4B-BB3F-4898A8D4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A4D3-E5D2-304C-8A8B-D6158A82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8F3A-21B8-2449-9E6F-9CD6074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F821-924B-434F-BA84-18727D4D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AE65-7911-694B-8026-ED2D7B024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AB60-4EAE-FE4C-AC66-3E6974CEF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3E3D-682A-674E-A973-CF409EBA8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7A0B3-D886-514F-A7F4-C321CB9A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BDF-A248-1E44-B15D-61BDE39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057BD-A2D4-FF40-92E7-DDE5BFE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7B54-6721-C244-A224-579BDA1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D9FB0-FD60-EF4A-AF93-89B65875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4FB6C-EE96-6C4F-BEBB-63460BE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6001-9DF8-4A48-9303-03122398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8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8F20-F89F-CD4C-9366-F8F5BD4E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78229-CB17-264F-9CCC-29AAF037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CDAA-A9A6-2A48-B0BB-60010DC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D8D-4D09-6C49-B036-7285EAC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D5F0-0F1C-1547-BAD3-F4957D9B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EFADD-2602-464A-A907-24BC304C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E259-0A89-8643-9BD8-D7B37B93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50D0-C390-AD4B-94D3-AB41802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C895-159B-8E42-9C55-B49AF76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6481-39F1-C046-A1CE-898E711E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E7AAF-8B61-6F44-A457-67FDCC5D3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EACEB-F121-A645-931E-DBF0B3EC3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8D72-8E9C-7D44-B0F8-4FE57944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4/19/23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FE20-1B3E-1041-B5FB-231313C7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698E4-0A6A-6C44-A6E4-7769DF5E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1DC72-2D28-2641-85E0-E780472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88DC-5791-594E-A478-727CD0A1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F140-0BBB-824A-8A3D-4776C5623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4/19/23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D9F4-1539-CD4E-B776-9D1B61E7B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DFBF-4629-FB43-91A9-493A1615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2.jpg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21.jpg"/><Relationship Id="rId5" Type="http://schemas.openxmlformats.org/officeDocument/2006/relationships/image" Target="../media/image15.png"/><Relationship Id="rId10" Type="http://schemas.openxmlformats.org/officeDocument/2006/relationships/image" Target="../media/image23.svg"/><Relationship Id="rId4" Type="http://schemas.openxmlformats.org/officeDocument/2006/relationships/image" Target="../media/image12.jpg"/><Relationship Id="rId9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11" Type="http://schemas.openxmlformats.org/officeDocument/2006/relationships/image" Target="../media/image21.jpg"/><Relationship Id="rId5" Type="http://schemas.openxmlformats.org/officeDocument/2006/relationships/image" Target="../media/image24.png"/><Relationship Id="rId10" Type="http://schemas.openxmlformats.org/officeDocument/2006/relationships/image" Target="../media/image23.svg"/><Relationship Id="rId4" Type="http://schemas.openxmlformats.org/officeDocument/2006/relationships/image" Target="../media/image12.jp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.pn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1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6.jpg"/><Relationship Id="rId4" Type="http://schemas.openxmlformats.org/officeDocument/2006/relationships/image" Target="../media/image31.jpg"/><Relationship Id="rId9" Type="http://schemas.openxmlformats.org/officeDocument/2006/relationships/image" Target="../media/image32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7.jpg"/><Relationship Id="rId10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5" Type="http://schemas.openxmlformats.org/officeDocument/2006/relationships/image" Target="../media/image42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5" Type="http://schemas.openxmlformats.org/officeDocument/2006/relationships/image" Target="../media/image42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60.xml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5" Type="http://schemas.openxmlformats.org/officeDocument/2006/relationships/image" Target="../media/image42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61.xml"/><Relationship Id="rId16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32.jpg"/><Relationship Id="rId5" Type="http://schemas.openxmlformats.org/officeDocument/2006/relationships/image" Target="../media/image37.jpg"/><Relationship Id="rId15" Type="http://schemas.openxmlformats.org/officeDocument/2006/relationships/image" Target="../media/image42.jpg"/><Relationship Id="rId10" Type="http://schemas.openxmlformats.org/officeDocument/2006/relationships/image" Target="../media/image38.jpg"/><Relationship Id="rId4" Type="http://schemas.openxmlformats.org/officeDocument/2006/relationships/image" Target="../media/image31.jpg"/><Relationship Id="rId9" Type="http://schemas.openxmlformats.org/officeDocument/2006/relationships/image" Target="../media/image35.jpg"/><Relationship Id="rId1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1.jp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1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4.jp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4.jp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31.jpg"/><Relationship Id="rId9" Type="http://schemas.openxmlformats.org/officeDocument/2006/relationships/image" Target="../media/image40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10" Type="http://schemas.openxmlformats.org/officeDocument/2006/relationships/image" Target="../media/image40.jpg"/><Relationship Id="rId4" Type="http://schemas.openxmlformats.org/officeDocument/2006/relationships/image" Target="../media/image31.jpg"/><Relationship Id="rId9" Type="http://schemas.openxmlformats.org/officeDocument/2006/relationships/image" Target="../media/image3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40.jpg"/><Relationship Id="rId5" Type="http://schemas.openxmlformats.org/officeDocument/2006/relationships/image" Target="../media/image44.jpg"/><Relationship Id="rId10" Type="http://schemas.openxmlformats.org/officeDocument/2006/relationships/image" Target="../media/image39.jpg"/><Relationship Id="rId4" Type="http://schemas.openxmlformats.org/officeDocument/2006/relationships/image" Target="../media/image31.jpg"/><Relationship Id="rId9" Type="http://schemas.openxmlformats.org/officeDocument/2006/relationships/image" Target="../media/image49.jp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39.jpg"/><Relationship Id="rId5" Type="http://schemas.openxmlformats.org/officeDocument/2006/relationships/image" Target="../media/image44.jpg"/><Relationship Id="rId10" Type="http://schemas.openxmlformats.org/officeDocument/2006/relationships/image" Target="../media/image50.jpg"/><Relationship Id="rId4" Type="http://schemas.openxmlformats.org/officeDocument/2006/relationships/image" Target="../media/image31.jpg"/><Relationship Id="rId9" Type="http://schemas.openxmlformats.org/officeDocument/2006/relationships/image" Target="../media/image49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39.jpg"/><Relationship Id="rId5" Type="http://schemas.openxmlformats.org/officeDocument/2006/relationships/image" Target="../media/image44.jpg"/><Relationship Id="rId10" Type="http://schemas.openxmlformats.org/officeDocument/2006/relationships/image" Target="../media/image50.jpg"/><Relationship Id="rId4" Type="http://schemas.openxmlformats.org/officeDocument/2006/relationships/image" Target="../media/image31.jpg"/><Relationship Id="rId9" Type="http://schemas.openxmlformats.org/officeDocument/2006/relationships/image" Target="../media/image49.jp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12" Type="http://schemas.openxmlformats.org/officeDocument/2006/relationships/image" Target="../media/image40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39.jpg"/><Relationship Id="rId5" Type="http://schemas.openxmlformats.org/officeDocument/2006/relationships/image" Target="../media/image44.jpg"/><Relationship Id="rId10" Type="http://schemas.openxmlformats.org/officeDocument/2006/relationships/image" Target="../media/image50.jpg"/><Relationship Id="rId4" Type="http://schemas.openxmlformats.org/officeDocument/2006/relationships/image" Target="../media/image31.jpg"/><Relationship Id="rId9" Type="http://schemas.openxmlformats.org/officeDocument/2006/relationships/image" Target="../media/image49.jp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13" Type="http://schemas.openxmlformats.org/officeDocument/2006/relationships/image" Target="../media/image40.jpg"/><Relationship Id="rId3" Type="http://schemas.openxmlformats.org/officeDocument/2006/relationships/image" Target="../media/image2.png"/><Relationship Id="rId7" Type="http://schemas.openxmlformats.org/officeDocument/2006/relationships/image" Target="../media/image47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1.jpg"/><Relationship Id="rId5" Type="http://schemas.openxmlformats.org/officeDocument/2006/relationships/image" Target="../media/image44.jpg"/><Relationship Id="rId10" Type="http://schemas.openxmlformats.org/officeDocument/2006/relationships/image" Target="../media/image50.jpg"/><Relationship Id="rId4" Type="http://schemas.openxmlformats.org/officeDocument/2006/relationships/image" Target="../media/image31.jpg"/><Relationship Id="rId9" Type="http://schemas.openxmlformats.org/officeDocument/2006/relationships/image" Target="../media/image49.jp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1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12" Type="http://schemas.openxmlformats.org/officeDocument/2006/relationships/image" Target="../media/image50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9.jpg"/><Relationship Id="rId5" Type="http://schemas.openxmlformats.org/officeDocument/2006/relationships/image" Target="../media/image39.jpg"/><Relationship Id="rId10" Type="http://schemas.openxmlformats.org/officeDocument/2006/relationships/image" Target="../media/image48.jpg"/><Relationship Id="rId4" Type="http://schemas.openxmlformats.org/officeDocument/2006/relationships/image" Target="../media/image31.jpg"/><Relationship Id="rId9" Type="http://schemas.openxmlformats.org/officeDocument/2006/relationships/image" Target="../media/image47.jp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1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12" Type="http://schemas.openxmlformats.org/officeDocument/2006/relationships/image" Target="../media/image50.jp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9.jpg"/><Relationship Id="rId5" Type="http://schemas.openxmlformats.org/officeDocument/2006/relationships/image" Target="../media/image39.jpg"/><Relationship Id="rId10" Type="http://schemas.openxmlformats.org/officeDocument/2006/relationships/image" Target="../media/image48.jpg"/><Relationship Id="rId4" Type="http://schemas.openxmlformats.org/officeDocument/2006/relationships/image" Target="../media/image31.jpg"/><Relationship Id="rId9" Type="http://schemas.openxmlformats.org/officeDocument/2006/relationships/image" Target="../media/image47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1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1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1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31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3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31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31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910F-AA63-024C-B558-8BB37103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159" y="414682"/>
            <a:ext cx="8777678" cy="2212848"/>
          </a:xfrm>
        </p:spPr>
        <p:txBody>
          <a:bodyPr>
            <a:normAutofit/>
          </a:bodyPr>
          <a:lstStyle/>
          <a:p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Quantum assisted </a:t>
            </a:r>
            <a:b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Secure Multiparty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05CF3-9D1D-C849-96B9-21CCFA65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18" y="3571631"/>
            <a:ext cx="6409960" cy="1788375"/>
          </a:xfrm>
        </p:spPr>
        <p:txBody>
          <a:bodyPr>
            <a:normAutofit lnSpcReduction="10000"/>
          </a:bodyPr>
          <a:lstStyle/>
          <a:p>
            <a:r>
              <a:rPr lang="en-PT" sz="2800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Manuel Batalha dos Santos</a:t>
            </a:r>
          </a:p>
          <a:p>
            <a:endParaRPr lang="en-PT" dirty="0">
              <a:solidFill>
                <a:schemeClr val="bg1">
                  <a:alpha val="80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Thesis defence</a:t>
            </a: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17 October 2023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8B48BFA-E1BF-A34B-91D0-A8F5B42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35" y="5827311"/>
            <a:ext cx="2061530" cy="9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B5C21D-8D19-1C4B-AF6B-B1D06CE90CA6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3D6FE6-3D11-224E-8AFA-0FE9197386C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2CA908-21FF-3D42-9C45-F77F53AF841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670B62-6EC0-9149-B5D6-D5D7339D65F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4047582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2748A3-8C33-F34C-BF57-BA8B0AC3684A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409AA4-B5F0-BD49-9E8D-D5D8EE20A4AC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EE060-5E9A-DD42-8C1D-156E47D1D9A4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2346E2-5516-D247-96D1-2EE64109E906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6840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A4698-9C07-F048-A83E-8AEF6B4516B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F0372-D027-194F-B67C-2B4DFDA3061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294C1C-5A0F-774D-8D55-15DB036A8CD5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1B1D50-F010-3746-A807-64918D6ED81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97890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824952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C3106D-B206-A747-893B-212037211F76}"/>
              </a:ext>
            </a:extLst>
          </p:cNvPr>
          <p:cNvSpPr/>
          <p:nvPr/>
        </p:nvSpPr>
        <p:spPr>
          <a:xfrm>
            <a:off x="346229" y="1380678"/>
            <a:ext cx="11590352" cy="5411777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01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6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360183"/>
            <a:ext cx="12277815" cy="5432272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9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E9D1F1-A0AA-524D-9E92-7F7F334D3AD3}"/>
              </a:ext>
            </a:extLst>
          </p:cNvPr>
          <p:cNvSpPr/>
          <p:nvPr/>
        </p:nvSpPr>
        <p:spPr>
          <a:xfrm>
            <a:off x="4549739" y="2712378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9BC5C-9B98-6641-9F76-066A0C024D6F}"/>
              </a:ext>
            </a:extLst>
          </p:cNvPr>
          <p:cNvCxnSpPr/>
          <p:nvPr/>
        </p:nvCxnSpPr>
        <p:spPr>
          <a:xfrm>
            <a:off x="2013735" y="300005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E8A7F-F893-9D4B-9875-A5AEF6BE5B3A}"/>
              </a:ext>
            </a:extLst>
          </p:cNvPr>
          <p:cNvCxnSpPr/>
          <p:nvPr/>
        </p:nvCxnSpPr>
        <p:spPr>
          <a:xfrm>
            <a:off x="2013735" y="359424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5EF95-D2B5-884D-BE70-90CCD3A4E488}"/>
              </a:ext>
            </a:extLst>
          </p:cNvPr>
          <p:cNvCxnSpPr>
            <a:cxnSpLocks/>
          </p:cNvCxnSpPr>
          <p:nvPr/>
        </p:nvCxnSpPr>
        <p:spPr>
          <a:xfrm flipH="1">
            <a:off x="8022302" y="3000053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7201E0-CC92-2240-8052-6F64881D3BA9}"/>
              </a:ext>
            </a:extLst>
          </p:cNvPr>
          <p:cNvSpPr txBox="1"/>
          <p:nvPr/>
        </p:nvSpPr>
        <p:spPr>
          <a:xfrm>
            <a:off x="5843590" y="3745199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F75FF-8570-0342-B7E3-8C23E11AC8FF}"/>
              </a:ext>
            </a:extLst>
          </p:cNvPr>
          <p:cNvSpPr txBox="1"/>
          <p:nvPr/>
        </p:nvSpPr>
        <p:spPr>
          <a:xfrm>
            <a:off x="483776" y="252771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02B6-92CD-EB4B-8363-A66BD4714A86}"/>
              </a:ext>
            </a:extLst>
          </p:cNvPr>
          <p:cNvSpPr txBox="1"/>
          <p:nvPr/>
        </p:nvSpPr>
        <p:spPr>
          <a:xfrm>
            <a:off x="10689034" y="2457799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5BD33-F1AC-8B4A-A97E-989492B16BDE}"/>
              </a:ext>
            </a:extLst>
          </p:cNvPr>
          <p:cNvSpPr txBox="1"/>
          <p:nvPr/>
        </p:nvSpPr>
        <p:spPr>
          <a:xfrm>
            <a:off x="1920103" y="257081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0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42D19-FAD9-A542-AFFF-88DAEF85E94F}"/>
              </a:ext>
            </a:extLst>
          </p:cNvPr>
          <p:cNvSpPr txBox="1"/>
          <p:nvPr/>
        </p:nvSpPr>
        <p:spPr>
          <a:xfrm>
            <a:off x="1921641" y="3175560"/>
            <a:ext cx="4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1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97AAD-5BF0-AE48-A745-6A8163F2F97B}"/>
              </a:ext>
            </a:extLst>
          </p:cNvPr>
          <p:cNvSpPr txBox="1"/>
          <p:nvPr/>
        </p:nvSpPr>
        <p:spPr>
          <a:xfrm>
            <a:off x="8018295" y="43098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b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5B504-25E5-C34F-87B2-8C89A84687A7}"/>
              </a:ext>
            </a:extLst>
          </p:cNvPr>
          <p:cNvCxnSpPr/>
          <p:nvPr/>
        </p:nvCxnSpPr>
        <p:spPr>
          <a:xfrm>
            <a:off x="8041349" y="4778021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6600E1-1660-6947-8E1B-C441EFC59F9D}"/>
              </a:ext>
            </a:extLst>
          </p:cNvPr>
          <p:cNvSpPr txBox="1"/>
          <p:nvPr/>
        </p:nvSpPr>
        <p:spPr>
          <a:xfrm>
            <a:off x="9846123" y="264246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C2435BA-4249-F04E-AF06-57C5441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4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gain?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gain?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1C9854-414A-A644-B855-5D45C9FC179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3212143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gain?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0CFD6-3967-9045-AF81-79C892DC02E6}"/>
              </a:ext>
            </a:extLst>
          </p:cNvPr>
          <p:cNvSpPr/>
          <p:nvPr/>
        </p:nvSpPr>
        <p:spPr>
          <a:xfrm>
            <a:off x="1547446" y="4353951"/>
            <a:ext cx="9094764" cy="4246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44EDF-BC41-B44A-BB5A-645C85F048E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2368145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Oblivious Linear Evaluation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gain?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B2A56-E297-AC4A-887E-5C1B9B6DE195}"/>
              </a:ext>
            </a:extLst>
          </p:cNvPr>
          <p:cNvSpPr txBox="1"/>
          <p:nvPr/>
        </p:nvSpPr>
        <p:spPr>
          <a:xfrm>
            <a:off x="796954" y="2220975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”No” time constraint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A95EC1-19C1-F146-8F02-E24FF4CE7362}"/>
              </a:ext>
            </a:extLst>
          </p:cNvPr>
          <p:cNvSpPr txBox="1"/>
          <p:nvPr/>
        </p:nvSpPr>
        <p:spPr>
          <a:xfrm>
            <a:off x="593565" y="5935933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Time</a:t>
            </a:r>
          </a:p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1082649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6FCCE5-D5A8-CA4C-A644-BAA3ABB65A28}"/>
              </a:ext>
            </a:extLst>
          </p:cNvPr>
          <p:cNvGrpSpPr/>
          <p:nvPr/>
        </p:nvGrpSpPr>
        <p:grpSpPr>
          <a:xfrm>
            <a:off x="4430106" y="3429000"/>
            <a:ext cx="1746406" cy="556404"/>
            <a:chOff x="4438733" y="3429000"/>
            <a:chExt cx="1746406" cy="55640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120415-09A9-5747-94B7-50BA494557F9}"/>
                </a:ext>
              </a:extLst>
            </p:cNvPr>
            <p:cNvSpPr/>
            <p:nvPr/>
          </p:nvSpPr>
          <p:spPr>
            <a:xfrm>
              <a:off x="4438733" y="3429000"/>
              <a:ext cx="253312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2BB0EB-3B7E-D145-938D-575CD05EF909}"/>
                </a:ext>
              </a:extLst>
            </p:cNvPr>
            <p:cNvSpPr/>
            <p:nvPr/>
          </p:nvSpPr>
          <p:spPr>
            <a:xfrm>
              <a:off x="5151849" y="3429000"/>
              <a:ext cx="1033290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3D3908D-3BCB-4A41-90B1-FC471742EE39}"/>
                </a:ext>
              </a:extLst>
            </p:cNvPr>
            <p:cNvSpPr/>
            <p:nvPr/>
          </p:nvSpPr>
          <p:spPr>
            <a:xfrm>
              <a:off x="4788237" y="3640292"/>
              <a:ext cx="267419" cy="133819"/>
            </a:xfrm>
            <a:prstGeom prst="right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CA81-E4BC-B641-9E85-35ECCA4FEFB5}"/>
              </a:ext>
            </a:extLst>
          </p:cNvPr>
          <p:cNvSpPr txBox="1"/>
          <p:nvPr/>
        </p:nvSpPr>
        <p:spPr>
          <a:xfrm>
            <a:off x="4169348" y="4027754"/>
            <a:ext cx="7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128 </a:t>
            </a:r>
          </a:p>
          <a:p>
            <a:pPr algn="ctr"/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B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ase OT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570DA-AD14-C340-8F32-4E6CB1E40B92}"/>
              </a:ext>
            </a:extLst>
          </p:cNvPr>
          <p:cNvSpPr txBox="1"/>
          <p:nvPr/>
        </p:nvSpPr>
        <p:spPr>
          <a:xfrm>
            <a:off x="5335771" y="4022081"/>
            <a:ext cx="64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~10M </a:t>
            </a:r>
          </a:p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649C4-E560-8245-BC12-32C753D3947C}"/>
              </a:ext>
            </a:extLst>
          </p:cNvPr>
          <p:cNvSpPr txBox="1"/>
          <p:nvPr/>
        </p:nvSpPr>
        <p:spPr>
          <a:xfrm>
            <a:off x="4683418" y="340183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rgbClr val="5EA5C7"/>
                </a:solidFill>
                <a:latin typeface="Avenir Next LT Pro" panose="020B0504020202020204" pitchFamily="34" charset="77"/>
              </a:rPr>
              <a:t>Sym</a:t>
            </a: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1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2B8FCA1E-9944-3B4A-A2F4-A7FA0442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3BF30-07C4-0F41-AE1A-FFA4C2DE4EFB}"/>
              </a:ext>
            </a:extLst>
          </p:cNvPr>
          <p:cNvSpPr/>
          <p:nvPr/>
        </p:nvSpPr>
        <p:spPr>
          <a:xfrm>
            <a:off x="4068254" y="4660080"/>
            <a:ext cx="7189218" cy="19938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4DDB9347-F4C1-EF44-B759-569784BB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8AA0C-9EE8-7B44-9D98-85191BE1EDBF}"/>
              </a:ext>
            </a:extLst>
          </p:cNvPr>
          <p:cNvSpPr txBox="1"/>
          <p:nvPr/>
        </p:nvSpPr>
        <p:spPr>
          <a:xfrm>
            <a:off x="7350155" y="4290748"/>
            <a:ext cx="281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Online phase for </a:t>
            </a:r>
            <a:r>
              <a:rPr lang="en-PT" i="1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m</a:t>
            </a:r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OTs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CAADA-8EA5-BB47-B626-FD3C244DF013}"/>
              </a:ext>
            </a:extLst>
          </p:cNvPr>
          <p:cNvSpPr txBox="1"/>
          <p:nvPr/>
        </p:nvSpPr>
        <p:spPr>
          <a:xfrm>
            <a:off x="4165477" y="5315162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EC10C-354A-AD46-B678-179BB99FB9D1}"/>
              </a:ext>
            </a:extLst>
          </p:cNvPr>
          <p:cNvSpPr txBox="1"/>
          <p:nvPr/>
        </p:nvSpPr>
        <p:spPr>
          <a:xfrm>
            <a:off x="5501553" y="5315162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5C56C-3910-8B44-9D9D-E24CB7EE262F}"/>
              </a:ext>
            </a:extLst>
          </p:cNvPr>
          <p:cNvSpPr txBox="1"/>
          <p:nvPr/>
        </p:nvSpPr>
        <p:spPr>
          <a:xfrm>
            <a:off x="4165477" y="6156688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B8F6A5-CE04-974A-9AA5-91152AE2C295}"/>
              </a:ext>
            </a:extLst>
          </p:cNvPr>
          <p:cNvSpPr txBox="1"/>
          <p:nvPr/>
        </p:nvSpPr>
        <p:spPr>
          <a:xfrm>
            <a:off x="10296526" y="5684494"/>
            <a:ext cx="82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endParaRPr lang="en-P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0B6BC-8FC6-E446-8107-9FF30D01C4B7}"/>
              </a:ext>
            </a:extLst>
          </p:cNvPr>
          <p:cNvSpPr txBox="1"/>
          <p:nvPr/>
        </p:nvSpPr>
        <p:spPr>
          <a:xfrm>
            <a:off x="5540344" y="6185098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i="1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 + </a:t>
            </a:r>
            <a:r>
              <a:rPr lang="en-PT" sz="1400" dirty="0">
                <a:latin typeface="Avenir Next LT Pro" panose="020B0504020202020204" pitchFamily="34" charset="77"/>
              </a:rPr>
              <a:t>5</a:t>
            </a:r>
            <a:r>
              <a:rPr lang="en-PT" sz="1400" i="1" dirty="0">
                <a:latin typeface="Avenir Next LT Pro" panose="020B0504020202020204" pitchFamily="34" charset="77"/>
              </a:rPr>
              <a:t>ml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60970-81AA-6244-87D0-BF79A0C3E3D0}"/>
              </a:ext>
            </a:extLst>
          </p:cNvPr>
          <p:cNvSpPr txBox="1"/>
          <p:nvPr/>
        </p:nvSpPr>
        <p:spPr>
          <a:xfrm>
            <a:off x="5973432" y="4802955"/>
            <a:ext cx="157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Computation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04CD6-156F-3B4E-B425-43B17685B4D6}"/>
              </a:ext>
            </a:extLst>
          </p:cNvPr>
          <p:cNvSpPr txBox="1"/>
          <p:nvPr/>
        </p:nvSpPr>
        <p:spPr>
          <a:xfrm>
            <a:off x="8415236" y="4802955"/>
            <a:ext cx="188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Communication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B566A5-D90A-1B44-A0F8-DBD8BDF66A26}"/>
              </a:ext>
            </a:extLst>
          </p:cNvPr>
          <p:cNvSpPr txBox="1"/>
          <p:nvPr/>
        </p:nvSpPr>
        <p:spPr>
          <a:xfrm>
            <a:off x="8291563" y="5315161"/>
            <a:ext cx="168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latin typeface="Avenir Next LT Pro" panose="020B0504020202020204" pitchFamily="34" charset="77"/>
              </a:rPr>
              <a:t> = 0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/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T" sz="1400" i="1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KOS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–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BBCS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P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PT" sz="1400" dirty="0">
                    <a:latin typeface="Avenir Next LT Pro" panose="020B0504020202020204" pitchFamily="34" charset="77"/>
                  </a:rPr>
                  <a:t> 0</a:t>
                </a:r>
                <a:endParaRPr lang="en-PT" sz="1400" b="1" i="1" dirty="0">
                  <a:latin typeface="Avenir Next LT Pro" panose="020B0504020202020204" pitchFamily="34" charset="7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blipFill>
                <a:blip r:embed="rId5"/>
                <a:stretch>
                  <a:fillRect l="-1504" t="-4000" b="-1600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63E47-6571-8347-A3C5-032BFE773ECC}"/>
              </a:ext>
            </a:extLst>
          </p:cNvPr>
          <p:cNvCxnSpPr>
            <a:cxnSpLocks/>
          </p:cNvCxnSpPr>
          <p:nvPr/>
        </p:nvCxnSpPr>
        <p:spPr>
          <a:xfrm flipH="1">
            <a:off x="4250626" y="5869160"/>
            <a:ext cx="5324695" cy="0"/>
          </a:xfrm>
          <a:prstGeom prst="line">
            <a:avLst/>
          </a:prstGeom>
          <a:ln w="12700">
            <a:gradFill flip="none" rotWithShape="1">
              <a:gsLst>
                <a:gs pos="43000">
                  <a:schemeClr val="accent1">
                    <a:lumMod val="5000"/>
                    <a:lumOff val="95000"/>
                    <a:alpha val="60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91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360183"/>
            <a:ext cx="12277815" cy="5432272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8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360183"/>
            <a:ext cx="12132091" cy="5432272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35891681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5ABB7D-87BF-8846-8AE3-16EFF78C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2" y="2277285"/>
            <a:ext cx="8460631" cy="409987"/>
          </a:xfrm>
        </p:spPr>
        <p:txBody>
          <a:bodyPr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Shows the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evolutionary relationship 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between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DNA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sequences in a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.</a:t>
            </a:r>
          </a:p>
          <a:p>
            <a:pPr>
              <a:buSzPct val="100000"/>
              <a:buFont typeface="Arial" charset="0"/>
              <a:buChar char="•"/>
            </a:pPr>
            <a:endParaRPr lang="en-US" sz="18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7A156F9-1DA2-D94C-9A33-A2CE5139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0" y="2966274"/>
            <a:ext cx="4388133" cy="35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5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Benchmark classical and quantum approaches</a:t>
            </a:r>
          </a:p>
        </p:txBody>
      </p:sp>
    </p:spTree>
    <p:extLst>
      <p:ext uri="{BB962C8B-B14F-4D97-AF65-F5344CB8AC3E}">
        <p14:creationId xmlns:p14="http://schemas.microsoft.com/office/powerpoint/2010/main" val="162195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66088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33563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364721" y="3129900"/>
            <a:ext cx="1872000" cy="187200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20E0BA-C8F0-5A42-A6DC-81B855A728E3}"/>
              </a:ext>
            </a:extLst>
          </p:cNvPr>
          <p:cNvSpPr txBox="1"/>
          <p:nvPr/>
        </p:nvSpPr>
        <p:spPr>
          <a:xfrm>
            <a:off x="7498024" y="250698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Arithmetic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3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CFD25B-E64A-2E49-AA45-21004F029687}"/>
              </a:ext>
            </a:extLst>
          </p:cNvPr>
          <p:cNvSpPr txBox="1"/>
          <p:nvPr/>
        </p:nvSpPr>
        <p:spPr>
          <a:xfrm>
            <a:off x="2719251" y="2657443"/>
            <a:ext cx="2619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385F9-C9C7-6640-B861-FEDB33931415}"/>
              </a:ext>
            </a:extLst>
          </p:cNvPr>
          <p:cNvSpPr txBox="1"/>
          <p:nvPr/>
        </p:nvSpPr>
        <p:spPr>
          <a:xfrm>
            <a:off x="6312007" y="2657443"/>
            <a:ext cx="5153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JC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K2P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F84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err="1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LogDet</a:t>
            </a: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5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7B47DB-9D9D-D641-9D55-46F794E71237}"/>
              </a:ext>
            </a:extLst>
          </p:cNvPr>
          <p:cNvSpPr/>
          <p:nvPr/>
        </p:nvSpPr>
        <p:spPr>
          <a:xfrm>
            <a:off x="9444371" y="2745230"/>
            <a:ext cx="1290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CBMC-GC</a:t>
            </a:r>
            <a:endParaRPr lang="en-US" dirty="0">
              <a:latin typeface="Avenir Next LT Pro" panose="020B0504020202020204" pitchFamily="34" charset="77"/>
            </a:endParaRPr>
          </a:p>
          <a:p>
            <a:r>
              <a:rPr lang="en-US" dirty="0" err="1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Libscapi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C2BCD7-5BBA-B04E-B69F-DB8DA84EDA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16" y="4521892"/>
            <a:ext cx="662559" cy="90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7B47DB-9D9D-D641-9D55-46F794E71237}"/>
              </a:ext>
            </a:extLst>
          </p:cNvPr>
          <p:cNvSpPr/>
          <p:nvPr/>
        </p:nvSpPr>
        <p:spPr>
          <a:xfrm>
            <a:off x="9444371" y="2745230"/>
            <a:ext cx="1290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CBMC-GC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Libscapi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C2BCD7-5BBA-B04E-B69F-DB8DA84EDA8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16" y="4521892"/>
            <a:ext cx="662559" cy="9051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7428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B7B47DB-9D9D-D641-9D55-46F794E71237}"/>
              </a:ext>
            </a:extLst>
          </p:cNvPr>
          <p:cNvSpPr/>
          <p:nvPr/>
        </p:nvSpPr>
        <p:spPr>
          <a:xfrm>
            <a:off x="9444371" y="2745230"/>
            <a:ext cx="12907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CBMC-GC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Libscapi</a:t>
            </a:r>
            <a:endParaRPr lang="en-US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C2BCD7-5BBA-B04E-B69F-DB8DA84EDA8B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616" y="4521892"/>
            <a:ext cx="662559" cy="90518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1E55A-3EA5-1541-ADFA-C626C8A5D1EF}"/>
              </a:ext>
            </a:extLst>
          </p:cNvPr>
          <p:cNvSpPr txBox="1"/>
          <p:nvPr/>
        </p:nvSpPr>
        <p:spPr>
          <a:xfrm>
            <a:off x="4823682" y="5349654"/>
            <a:ext cx="168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No interaction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781044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B650ADE-BD71-884C-920A-E98953C5708B}"/>
              </a:ext>
            </a:extLst>
          </p:cNvPr>
          <p:cNvSpPr/>
          <p:nvPr/>
        </p:nvSpPr>
        <p:spPr>
          <a:xfrm>
            <a:off x="1575074" y="3818440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A23DA-6340-FB44-9B78-2E196AB0A07A}"/>
              </a:ext>
            </a:extLst>
          </p:cNvPr>
          <p:cNvSpPr txBox="1"/>
          <p:nvPr/>
        </p:nvSpPr>
        <p:spPr>
          <a:xfrm>
            <a:off x="1444806" y="383215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</p:spTree>
    <p:extLst>
      <p:ext uri="{BB962C8B-B14F-4D97-AF65-F5344CB8AC3E}">
        <p14:creationId xmlns:p14="http://schemas.microsoft.com/office/powerpoint/2010/main" val="2801471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</p:spTree>
    <p:extLst>
      <p:ext uri="{BB962C8B-B14F-4D97-AF65-F5344CB8AC3E}">
        <p14:creationId xmlns:p14="http://schemas.microsoft.com/office/powerpoint/2010/main" val="1767801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E97E4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0E8C-572A-F141-A640-42720B1E890C}"/>
              </a:ext>
            </a:extLst>
          </p:cNvPr>
          <p:cNvSpPr txBox="1"/>
          <p:nvPr/>
        </p:nvSpPr>
        <p:spPr>
          <a:xfrm>
            <a:off x="2504996" y="4904799"/>
            <a:ext cx="2162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011001100101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AC202-273A-0E48-8995-0095AC678822}"/>
              </a:ext>
            </a:extLst>
          </p:cNvPr>
          <p:cNvSpPr txBox="1"/>
          <p:nvPr/>
        </p:nvSpPr>
        <p:spPr>
          <a:xfrm>
            <a:off x="4667166" y="4947967"/>
            <a:ext cx="199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9D2A8C-B56D-7C40-95A6-3FBE5D65BBED}"/>
              </a:ext>
            </a:extLst>
          </p:cNvPr>
          <p:cNvSpPr txBox="1"/>
          <p:nvPr/>
        </p:nvSpPr>
        <p:spPr>
          <a:xfrm>
            <a:off x="4784970" y="5282514"/>
            <a:ext cx="192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X 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3469C-DCDD-C149-BEF0-A4F55C496D8C}"/>
              </a:ext>
            </a:extLst>
          </p:cNvPr>
          <p:cNvSpPr txBox="1"/>
          <p:nvPr/>
        </p:nvSpPr>
        <p:spPr>
          <a:xfrm>
            <a:off x="2576052" y="41844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71D24-8158-B84E-9FC1-2406C26D214D}"/>
              </a:ext>
            </a:extLst>
          </p:cNvPr>
          <p:cNvSpPr txBox="1"/>
          <p:nvPr/>
        </p:nvSpPr>
        <p:spPr>
          <a:xfrm>
            <a:off x="4655247" y="41899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4AAF3-CB37-5C49-9D0B-90F424803F67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 flipH="1">
            <a:off x="2576052" y="3310587"/>
            <a:ext cx="2043282" cy="10123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891BAB-14AD-6C40-949B-837329B70395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>
            <a:off x="4619334" y="3310587"/>
            <a:ext cx="1873505" cy="10178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94DA9-75BA-6640-BEA6-1BA11EFEFA7B}"/>
              </a:ext>
            </a:extLst>
          </p:cNvPr>
          <p:cNvGrpSpPr/>
          <p:nvPr/>
        </p:nvGrpSpPr>
        <p:grpSpPr>
          <a:xfrm>
            <a:off x="8150382" y="4536307"/>
            <a:ext cx="1481642" cy="359596"/>
            <a:chOff x="5355179" y="3089490"/>
            <a:chExt cx="1481642" cy="3595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0E64EB-1811-0E41-A466-753C262944E2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1D3850-9320-5E47-9AE3-6DADDDE4337B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Yao protocol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26042-F37A-214C-9545-BC6D18402C43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891203" y="3290330"/>
            <a:ext cx="0" cy="1150807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917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F44D5-5A40-0042-A487-0DE803A94736}"/>
              </a:ext>
            </a:extLst>
          </p:cNvPr>
          <p:cNvSpPr txBox="1"/>
          <p:nvPr/>
        </p:nvSpPr>
        <p:spPr>
          <a:xfrm>
            <a:off x="838200" y="1859339"/>
            <a:ext cx="9749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Boolean circuit: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~3 minutes (CBMC-GC)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~2.2 million gates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128 000 input wires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444C-3907-FD46-BB2D-B135A0F47182}"/>
              </a:ext>
            </a:extLst>
          </p:cNvPr>
          <p:cNvSpPr txBox="1"/>
          <p:nvPr/>
        </p:nvSpPr>
        <p:spPr>
          <a:xfrm>
            <a:off x="9448800" y="6338986"/>
            <a:ext cx="165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*GISAID database</a:t>
            </a:r>
          </a:p>
        </p:txBody>
      </p:sp>
    </p:spTree>
    <p:extLst>
      <p:ext uri="{BB962C8B-B14F-4D97-AF65-F5344CB8AC3E}">
        <p14:creationId xmlns:p14="http://schemas.microsoft.com/office/powerpoint/2010/main" val="9096003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FDFA117-72CF-E544-A554-27ACCF81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77" y="2951320"/>
            <a:ext cx="4173446" cy="3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07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70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37EC3A0-5DB2-5047-9A11-EDE02CA2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70" y="3188529"/>
            <a:ext cx="3641460" cy="332010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CFF6719-814A-FE44-AF75-92C8C60E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312" y="3204290"/>
            <a:ext cx="3806053" cy="3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0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360183"/>
            <a:ext cx="12132091" cy="5432272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2396799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360183"/>
            <a:ext cx="11489541" cy="5432272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03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53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646388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7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1E77A7-AF14-2645-BE8C-BDEE0A3EF9E4}"/>
              </a:ext>
            </a:extLst>
          </p:cNvPr>
          <p:cNvGrpSpPr/>
          <p:nvPr/>
        </p:nvGrpSpPr>
        <p:grpSpPr>
          <a:xfrm>
            <a:off x="2090588" y="5237298"/>
            <a:ext cx="1481642" cy="359596"/>
            <a:chOff x="5355179" y="3089490"/>
            <a:chExt cx="1481642" cy="35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4C90B1-24BE-DF46-A3F8-AFE19E701837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91CE5-4907-4C49-927B-C4DDBBD2CAF8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VOLE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33C4F-8A20-5948-91BC-8E0F4DCE4FD2}"/>
              </a:ext>
            </a:extLst>
          </p:cNvPr>
          <p:cNvGrpSpPr/>
          <p:nvPr/>
        </p:nvGrpSpPr>
        <p:grpSpPr>
          <a:xfrm>
            <a:off x="7447172" y="5238991"/>
            <a:ext cx="3013170" cy="368981"/>
            <a:chOff x="5415547" y="3080105"/>
            <a:chExt cx="1387008" cy="3689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E44197-E00B-0848-9F98-565206A48B8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D79AD4-FE14-0F42-9490-2A00B3E5BEFB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Matrix-vector multiplication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170768-69AC-ED4B-888C-22927277700A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572230" y="5396054"/>
            <a:ext cx="3795536" cy="10521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F216F-F604-354F-A3C4-C9C58578D6EE}"/>
              </a:ext>
            </a:extLst>
          </p:cNvPr>
          <p:cNvGrpSpPr/>
          <p:nvPr/>
        </p:nvGrpSpPr>
        <p:grpSpPr>
          <a:xfrm>
            <a:off x="7461246" y="5767084"/>
            <a:ext cx="3013170" cy="368981"/>
            <a:chOff x="5415547" y="3080105"/>
            <a:chExt cx="1387008" cy="3689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A88723-F42D-4D47-921B-C848EE1A51B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BE990-ABF0-C743-A725-6A764A2F39AC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Nearest neighbor 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FFA9B-A61F-054A-9281-611E0EC9AA17}"/>
              </a:ext>
            </a:extLst>
          </p:cNvPr>
          <p:cNvGrpSpPr/>
          <p:nvPr/>
        </p:nvGrpSpPr>
        <p:grpSpPr>
          <a:xfrm>
            <a:off x="7461246" y="6295177"/>
            <a:ext cx="3013170" cy="368981"/>
            <a:chOff x="5415547" y="3080105"/>
            <a:chExt cx="1387008" cy="3689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FEBB-EFA8-2B4B-B336-DBE10AC18CC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212721-3A5A-F447-A2E1-A447A309F8E6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OT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3642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823326" y="4898172"/>
            <a:ext cx="63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9143" y="37237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8658" y="4328533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66383" y="546239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ax +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730331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752601" y="4898172"/>
            <a:ext cx="77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VOLE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5937" y="37237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6254" y="432853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52758" y="546239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</a:t>
            </a:r>
            <a:r>
              <a:rPr lang="en-PT" b="1" dirty="0">
                <a:latin typeface="Avenir Next LT Pro" panose="020B0504020202020204" pitchFamily="34" charset="77"/>
              </a:rPr>
              <a:t>a</a:t>
            </a:r>
            <a:r>
              <a:rPr lang="en-PT" dirty="0">
                <a:latin typeface="Avenir Next LT Pro" panose="020B0504020202020204" pitchFamily="34" charset="77"/>
              </a:rPr>
              <a:t>x + </a:t>
            </a:r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19568831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endParaRPr lang="en-PT" sz="20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660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 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E7B0697-20B6-C342-B3E8-F919441FF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0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Linear Evaluation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</a:t>
            </a:r>
            <a:r>
              <a:rPr lang="en-PT" sz="2000" dirty="0">
                <a:latin typeface="Avenir Next LT Pro" panose="020B0504020202020204" pitchFamily="34" charset="77"/>
              </a:rPr>
              <a:t>MUBs </a:t>
            </a:r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8BE9F6B-4E97-E047-B749-4BA2283B9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E9E43-7278-E843-ABA9-C60D77D5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C7DCCA4D-FDB2-5D41-913C-498B47B8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D2E63-9AB2-DF42-A88D-A45866E10EB4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9AB4B-A039-2E47-976B-B1A6C434AD0A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CB79870D-31AA-A641-802A-DB36AF594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42D031-91ED-3042-BCBF-0637C7EA9151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81197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</p:txBody>
      </p:sp>
      <p:pic>
        <p:nvPicPr>
          <p:cNvPr id="16" name="Picture 1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C83186D-0F2A-9B4E-B595-3A22FAF47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D4A0DC-4D57-FC43-B35E-CBE77520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7BA720CD-2BC1-4140-80D9-EFB6F66F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0C286-BCA6-D44D-9692-1F91412B6133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B35557-6EF6-BE44-B341-0EC163F99E11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5AD92-6871-5A4F-AE7C-8C6AF1BC44A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6368A-527B-374E-8B9D-12E5A2EE6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531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7AE8CAE-442A-D545-8344-ABD30F4C9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04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hich, upon the action of the </a:t>
            </a:r>
            <a:r>
              <a:rPr lang="en-PT" sz="2000" dirty="0">
                <a:latin typeface="Avenir Next LT Pro" panose="020B0504020202020204" pitchFamily="34" charset="77"/>
              </a:rPr>
              <a:t>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EAC21F8A-0E34-BB48-9B38-8E7DE00BE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505870-C214-5F49-A8B5-5B32A950AFD8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35462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4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8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3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61471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3FD19254-4AF4-4D4C-986B-CE1ED4D7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87" y="5275262"/>
            <a:ext cx="398974" cy="4071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79326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948E7-BDA7-F94E-B5C1-E19286918CB9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DE236-2FA9-A147-A07E-95C2D5CA502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7044C2-925F-A94C-B891-F6FCF87EA058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256888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0" grpId="0"/>
      <p:bldP spid="31" grpId="0" animBg="1"/>
      <p:bldP spid="11" grpId="0" animBg="1"/>
      <p:bldP spid="36" grpId="0" animBg="1"/>
      <p:bldP spid="49" grpId="0" animBg="1"/>
      <p:bldP spid="50" grpId="0"/>
      <p:bldP spid="53" grpId="0" animBg="1"/>
      <p:bldP spid="54" grpId="0" animBg="1"/>
      <p:bldP spid="55" grpId="0" animBg="1"/>
      <p:bldP spid="56" grpId="0"/>
      <p:bldP spid="57" grpId="0"/>
      <p:bldP spid="58" grpId="0" animBg="1"/>
      <p:bldP spid="59" grpId="0" animBg="1"/>
      <p:bldP spid="61" grpId="0" animBg="1"/>
      <p:bldP spid="63" grpId="0" animBg="1"/>
      <p:bldP spid="65" grpId="0" animBg="1"/>
      <p:bldP spid="66" grpId="0"/>
      <p:bldP spid="67" grpId="0"/>
      <p:bldP spid="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17519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</p:spTree>
    <p:extLst>
      <p:ext uri="{BB962C8B-B14F-4D97-AF65-F5344CB8AC3E}">
        <p14:creationId xmlns:p14="http://schemas.microsoft.com/office/powerpoint/2010/main" val="1500470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30914-24DC-8642-AAE2-1CDAB4564472}"/>
              </a:ext>
            </a:extLst>
          </p:cNvPr>
          <p:cNvSpPr/>
          <p:nvPr/>
        </p:nvSpPr>
        <p:spPr>
          <a:xfrm>
            <a:off x="3103564" y="4473562"/>
            <a:ext cx="2772422" cy="132535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E0A1A-AF65-F745-BC1E-31CD9480EA4F}"/>
              </a:ext>
            </a:extLst>
          </p:cNvPr>
          <p:cNvSpPr txBox="1"/>
          <p:nvPr/>
        </p:nvSpPr>
        <p:spPr>
          <a:xfrm>
            <a:off x="3013056" y="4937737"/>
            <a:ext cx="29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</p:spTree>
    <p:extLst>
      <p:ext uri="{BB962C8B-B14F-4D97-AF65-F5344CB8AC3E}">
        <p14:creationId xmlns:p14="http://schemas.microsoft.com/office/powerpoint/2010/main" val="15822979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7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3818672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35909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20841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4EA956-CB27-2541-B4AD-869D12A38F3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77427-0B33-A641-9943-507927052A3E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3" name="Picture 42" descr="A close-up of a stethoscope&#10;&#10;Description automatically generated">
            <a:extLst>
              <a:ext uri="{FF2B5EF4-FFF2-40B4-BE49-F238E27FC236}">
                <a16:creationId xmlns:a16="http://schemas.microsoft.com/office/drawing/2014/main" id="{E689C963-8030-CE44-9B0D-D60E42C9F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074C44A-C7BA-A544-B98B-0247F8D3C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AE00733-BF86-114E-9C95-563CDF2F0544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46115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05190-BB0E-FB4C-8E8F-84535DE0BD2B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0300E-F98B-B14B-A5D2-9EDFCB2CA48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7650520-E14E-574C-A284-50F125827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3E96DA7B-E733-2B47-8785-5B26601F2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1C86E6-9853-3A4C-91B0-7CEA9BEEA6B1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928650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E4D63-00AC-F84F-8D69-B19A66485D1F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EC8FF-C4F7-424B-B74E-8CF9F24F224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5368EAB-258D-2441-AE18-39FE54DD2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9F6BDB-F9ED-664D-8533-19C37E350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512157-F85F-D54D-8029-5DCB8228420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17070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2EC3-E9EC-0541-BFF5-0919A1D3AA2B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C79A0-25BD-3745-8735-FA3AAE8C3772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41021-0220-DB47-99EE-4FE20993B0E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2514813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D4ED8A-B5EC-ED46-84E4-055C713ED02C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3424EB-E645-9A4C-9F4C-CC8CD3BCED7C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8746575C-DAAD-364E-BCD2-A009AE431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7CC40E8A-4189-2E4F-97F5-52C7535BF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1C534F-AB7E-C342-9D66-87B80DF08295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8762804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C575D-583C-004E-A517-0546F2320C56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AD17A-23E9-1344-8EB2-5D7F0BD5DD20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1332BD24-9BC9-2A40-A354-F6E53B994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A77858E8-746C-BF46-9CD9-A90300A8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D21047-B5C5-334B-A912-79F06209807A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640895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DA4D9E-0922-AC4D-BC5F-1A0CF8564F7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670E-F199-8E49-9C4F-A590AF77252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CB46B183-D5B5-C84B-BC97-1A25EF8BF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6EF6953F-3948-5F40-84CC-8377C21C1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6F4175-624B-2246-9A3B-B95562FE49B3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927191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85847C-90F6-8D4D-832C-172C750FC057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4212B-21E7-304B-B96A-FB5C23C45A23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9" name="Picture 38" descr="A close-up of a stethoscope&#10;&#10;Description automatically generated">
            <a:extLst>
              <a:ext uri="{FF2B5EF4-FFF2-40B4-BE49-F238E27FC236}">
                <a16:creationId xmlns:a16="http://schemas.microsoft.com/office/drawing/2014/main" id="{076CE983-F77C-894C-92EC-7B6F9C3A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784D5AEC-43FE-0945-9659-C582FFD2F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2E2F06-9406-8048-B1D1-687A0F960FF2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012572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20E8EB-41D2-974A-9515-7EE317FA836E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3B39D-2BD6-B749-9201-F617B02F06E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1" name="Picture 40" descr="A close-up of a stethoscope&#10;&#10;Description automatically generated">
            <a:extLst>
              <a:ext uri="{FF2B5EF4-FFF2-40B4-BE49-F238E27FC236}">
                <a16:creationId xmlns:a16="http://schemas.microsoft.com/office/drawing/2014/main" id="{B3F16E94-E38F-5646-8C57-E403FB0E17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C7D0C7D8-E953-644A-8E0D-B831E5862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5462D2-DACE-904C-AA79-093D02F447AB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599209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1471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126EA1-E259-6D48-A98B-5BF350CBC9A8}"/>
              </a:ext>
            </a:extLst>
          </p:cNvPr>
          <p:cNvSpPr/>
          <p:nvPr/>
        </p:nvSpPr>
        <p:spPr>
          <a:xfrm>
            <a:off x="694481" y="570877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BDA487-1F95-0442-88CF-AE94DC7CAA0D}"/>
              </a:ext>
            </a:extLst>
          </p:cNvPr>
          <p:cNvSpPr txBox="1"/>
          <p:nvPr/>
        </p:nvSpPr>
        <p:spPr>
          <a:xfrm>
            <a:off x="696628" y="5708777"/>
            <a:ext cx="358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Extraction: </a:t>
            </a:r>
            <a:r>
              <a:rPr lang="en-PT" sz="1100" dirty="0">
                <a:latin typeface="Avenir Next LT Pro" panose="020B0504020202020204" pitchFamily="34" charset="77"/>
              </a:rPr>
              <a:t>Privacy amplification + Combiner</a:t>
            </a:r>
          </a:p>
          <a:p>
            <a:endParaRPr lang="en-PT" sz="1100" b="1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B49C6-9D69-4942-90D6-0BCE32B1480F}"/>
              </a:ext>
            </a:extLst>
          </p:cNvPr>
          <p:cNvSpPr txBox="1"/>
          <p:nvPr/>
        </p:nvSpPr>
        <p:spPr>
          <a:xfrm>
            <a:off x="4250229" y="609290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05877B-605E-3141-897F-C5CAB53B40BF}"/>
              </a:ext>
            </a:extLst>
          </p:cNvPr>
          <p:cNvCxnSpPr>
            <a:cxnSpLocks/>
          </p:cNvCxnSpPr>
          <p:nvPr/>
        </p:nvCxnSpPr>
        <p:spPr>
          <a:xfrm flipV="1">
            <a:off x="5591333" y="6277568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772E609-6604-014F-B644-5244073CDE35}"/>
              </a:ext>
            </a:extLst>
          </p:cNvPr>
          <p:cNvSpPr txBox="1"/>
          <p:nvPr/>
        </p:nvSpPr>
        <p:spPr>
          <a:xfrm>
            <a:off x="7507898" y="60940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1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8041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9288886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9842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138FF-7210-ED45-934D-6ED26F55841B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40CFFB-11B4-2840-B65C-60E5E1BF225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5AEBB-ACDC-C540-B200-0C306C10A855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A0A06-ADBF-DB4C-B717-A90ADB0D72A0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181036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143177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55291740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00122876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4EA5-8D66-8B4C-8A7A-CEA8B7B34600}"/>
              </a:ext>
            </a:extLst>
          </p:cNvPr>
          <p:cNvCxnSpPr>
            <a:cxnSpLocks/>
          </p:cNvCxnSpPr>
          <p:nvPr/>
        </p:nvCxnSpPr>
        <p:spPr>
          <a:xfrm>
            <a:off x="2664104" y="4132935"/>
            <a:ext cx="915012" cy="8904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33331C-85CF-F34C-AA41-3E383411821A}"/>
              </a:ext>
            </a:extLst>
          </p:cNvPr>
          <p:cNvSpPr txBox="1"/>
          <p:nvPr/>
        </p:nvSpPr>
        <p:spPr>
          <a:xfrm>
            <a:off x="3033797" y="4174801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No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A1A476D-93EC-B548-AE00-7A420DD8ADDC}"/>
              </a:ext>
            </a:extLst>
          </p:cNvPr>
          <p:cNvSpPr/>
          <p:nvPr/>
        </p:nvSpPr>
        <p:spPr>
          <a:xfrm>
            <a:off x="3308015" y="475756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B52041D5-F119-4141-A5EE-974615143FD7}"/>
              </a:ext>
            </a:extLst>
          </p:cNvPr>
          <p:cNvSpPr/>
          <p:nvPr/>
        </p:nvSpPr>
        <p:spPr>
          <a:xfrm>
            <a:off x="2792324" y="4256454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DF265315-D22D-B043-AFAF-B095E283F74E}"/>
              </a:ext>
            </a:extLst>
          </p:cNvPr>
          <p:cNvSpPr/>
          <p:nvPr/>
        </p:nvSpPr>
        <p:spPr>
          <a:xfrm>
            <a:off x="3049779" y="451194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412404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9706074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4075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10027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C1DC3-6A91-EB4F-9493-5E1EA6F9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1" y="5269948"/>
            <a:ext cx="2349853" cy="3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5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982045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F2FC0B-83D8-3E43-ABAC-9D022EC01050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6B9D5C-43C8-E542-A5DD-5BD7966796E2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F2E09D-C2DD-3743-8181-ABBFA19C45FA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44720-71AF-7C40-AE2D-FAE637E34801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9237326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94518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Com. functionality</a:t>
            </a:r>
          </a:p>
          <a:p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36623306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9265501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010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</p:spTree>
    <p:extLst>
      <p:ext uri="{BB962C8B-B14F-4D97-AF65-F5344CB8AC3E}">
        <p14:creationId xmlns:p14="http://schemas.microsoft.com/office/powerpoint/2010/main" val="359810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MPC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  <p:sp>
        <p:nvSpPr>
          <p:cNvPr id="78" name="Bent Arrow 77">
            <a:extLst>
              <a:ext uri="{FF2B5EF4-FFF2-40B4-BE49-F238E27FC236}">
                <a16:creationId xmlns:a16="http://schemas.microsoft.com/office/drawing/2014/main" id="{7D209BF3-3771-D44D-B559-E4D4E39F692F}"/>
              </a:ext>
            </a:extLst>
          </p:cNvPr>
          <p:cNvSpPr/>
          <p:nvPr/>
        </p:nvSpPr>
        <p:spPr>
          <a:xfrm rot="5400000">
            <a:off x="7066245" y="4301141"/>
            <a:ext cx="92814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31A7C789-A409-DE45-845B-70B6E9076239}"/>
              </a:ext>
            </a:extLst>
          </p:cNvPr>
          <p:cNvSpPr/>
          <p:nvPr/>
        </p:nvSpPr>
        <p:spPr>
          <a:xfrm>
            <a:off x="7431199" y="5081693"/>
            <a:ext cx="256937" cy="94033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1687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78D06-000C-FA49-A8EA-5E365362E832}"/>
              </a:ext>
            </a:extLst>
          </p:cNvPr>
          <p:cNvSpPr txBox="1"/>
          <p:nvPr/>
        </p:nvSpPr>
        <p:spPr>
          <a:xfrm>
            <a:off x="5222008" y="2844225"/>
            <a:ext cx="2110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>
                <a:latin typeface="Avenir Next LT Pro" panose="020B0504020202020204" pitchFamily="34" charset="77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EA583-D0D2-BA47-8CF3-0BF0114AAC6B}"/>
              </a:ext>
            </a:extLst>
          </p:cNvPr>
          <p:cNvSpPr txBox="1"/>
          <p:nvPr/>
        </p:nvSpPr>
        <p:spPr>
          <a:xfrm>
            <a:off x="4524724" y="4389121"/>
            <a:ext cx="350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effectLst/>
                <a:latin typeface="Avenir Next LT Pro" panose="020B0504020202020204" pitchFamily="34" charset="77"/>
              </a:rPr>
              <a:t>I acknowledge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Fundação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para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Ci</a:t>
            </a:r>
            <a:r>
              <a:rPr lang="en-GB" sz="1200" dirty="0" err="1">
                <a:latin typeface="Avenir Next LT Pro" panose="020B0504020202020204" pitchFamily="34" charset="77"/>
              </a:rPr>
              <a:t>ê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ncia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e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Tecnologia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(FCT, Portugal) for its support through the PhD grant SFRH/BD/ 144806/2019 in the context of the Doctoral Program in the Information Security (IS).</a:t>
            </a:r>
          </a:p>
        </p:txBody>
      </p:sp>
    </p:spTree>
    <p:extLst>
      <p:ext uri="{BB962C8B-B14F-4D97-AF65-F5344CB8AC3E}">
        <p14:creationId xmlns:p14="http://schemas.microsoft.com/office/powerpoint/2010/main" val="1516426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15875</TotalTime>
  <Words>6765</Words>
  <Application>Microsoft Macintosh PowerPoint</Application>
  <PresentationFormat>Widescreen</PresentationFormat>
  <Paragraphs>1900</Paragraphs>
  <Slides>96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3" baseType="lpstr">
      <vt:lpstr>Arial Unicode MS</vt:lpstr>
      <vt:lpstr>Arial</vt:lpstr>
      <vt:lpstr>Avenir Next LT Pro</vt:lpstr>
      <vt:lpstr>Calibri</vt:lpstr>
      <vt:lpstr>Calibri Light</vt:lpstr>
      <vt:lpstr>Cambria Math</vt:lpstr>
      <vt:lpstr>Office Theme</vt:lpstr>
      <vt:lpstr>Quantum assisted  Secure Multiparty Computation</vt:lpstr>
      <vt:lpstr>Outline</vt:lpstr>
      <vt:lpstr>Motivation</vt:lpstr>
      <vt:lpstr>Motivation</vt:lpstr>
      <vt:lpstr>Motivation</vt:lpstr>
      <vt:lpstr>Motivation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Quantum and classical OT</vt:lpstr>
      <vt:lpstr>Oblivious Transfer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Quantum-assisted system</vt:lpstr>
      <vt:lpstr>Quantum-assisted system</vt:lpstr>
      <vt:lpstr>Quantum-assisted system</vt:lpstr>
      <vt:lpstr>Quantum-assisted system</vt:lpstr>
      <vt:lpstr>Performance evaluation</vt:lpstr>
      <vt:lpstr>Performance evaluation</vt:lpstr>
      <vt:lpstr>Performance evaluation</vt:lpstr>
      <vt:lpstr>Private phylogenetic trees</vt:lpstr>
      <vt:lpstr>Quantum OLE</vt:lpstr>
      <vt:lpstr>Quantum OLE</vt:lpstr>
      <vt:lpstr>Quantum OLE</vt:lpstr>
      <vt:lpstr>Quantum OLE</vt:lpstr>
      <vt:lpstr>Quantum OLE</vt:lpstr>
      <vt:lpstr>Quantum OLE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Future work</vt:lpstr>
      <vt:lpstr>Future work</vt:lpstr>
      <vt:lpstr>Future work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assisted  Secure Multiparty Computation</dc:title>
  <dc:creator>Manuel Maria Trigueiros Sampaio Batalha dos Santos</dc:creator>
  <cp:lastModifiedBy>Manuel Maria Trigueiros Sampaio Batalha dos Santos</cp:lastModifiedBy>
  <cp:revision>192</cp:revision>
  <dcterms:created xsi:type="dcterms:W3CDTF">2023-04-06T12:48:13Z</dcterms:created>
  <dcterms:modified xsi:type="dcterms:W3CDTF">2023-04-19T14:49:40Z</dcterms:modified>
</cp:coreProperties>
</file>